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2BE34-7032-4B53-BA19-96342AFDDDA3}" type="datetimeFigureOut">
              <a:rPr lang="es-MX" smtClean="0"/>
              <a:pPr/>
              <a:t>17/10/2016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606FC-FF14-4AC8-A509-101F3F9C5DAD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D6BD916-24B0-4586-91B6-5F32DE08166E}" type="slidenum">
              <a:rPr lang="es-MX" smtClean="0">
                <a:solidFill>
                  <a:prstClr val="black"/>
                </a:solidFill>
              </a:rPr>
              <a:pPr eaLnBrk="1" hangingPunct="1"/>
              <a:t>1</a:t>
            </a:fld>
            <a:endParaRPr lang="es-MX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3565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3" name="4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578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759752-6FD6-464B-9D70-27D96C964E78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79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749D560-18A7-4EB9-B06B-E493271CCF4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948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51920" y="404664"/>
            <a:ext cx="5122912" cy="432048"/>
          </a:xfrm>
          <a:prstGeom prst="rect">
            <a:avLst/>
          </a:prstGeom>
        </p:spPr>
        <p:txBody>
          <a:bodyPr/>
          <a:lstStyle>
            <a:lvl1pPr algn="r">
              <a:defRPr sz="240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5613" y="6376988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2B394ED-CF0E-4AF4-A3F6-C408F29812AF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14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128606A-C666-429B-A045-C118A8656F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88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AA6164-C093-4305-90E0-51B83489589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737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7BE3EEE-2503-4911-9EE8-E75C90B39423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101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41576" y="476672"/>
            <a:ext cx="5266928" cy="778098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CA9B1BC-97FD-4691-A53E-B24BCBE59ACB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472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2F1170-5A9D-4E2A-8CA9-D1DAAB42C1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70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BE64C9-7974-403F-B082-951A3EEE2EDD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4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56578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2DC90-2CFF-4BE5-AAE9-8A9D1B57F8AE}" type="slidenum">
              <a:rPr lang="es-MX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3998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 userDrawn="1"/>
        </p:nvSpPr>
        <p:spPr>
          <a:xfrm>
            <a:off x="0" y="1268413"/>
            <a:ext cx="9144000" cy="5589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>
              <a:solidFill>
                <a:prstClr val="white"/>
              </a:solidFill>
            </a:endParaRPr>
          </a:p>
        </p:txBody>
      </p:sp>
      <p:pic>
        <p:nvPicPr>
          <p:cNvPr id="1027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5" y="15875"/>
            <a:ext cx="3097213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 kern="1200">
          <a:solidFill>
            <a:srgbClr val="7F7F7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rgbClr val="7F7F7F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dem.gob.mx/fondo-nacional-emprendedor/resultados-de-las-convocatorias-2015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" descr="C:\Users\maria.rodriguezr\AppData\Local\Microsoft\Windows\Temporary Internet Files\Content.Outlook\5TEAARM3\inadem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54063"/>
            <a:ext cx="2232248" cy="79867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/>
          <p:cNvSpPr txBox="1"/>
          <p:nvPr/>
        </p:nvSpPr>
        <p:spPr>
          <a:xfrm>
            <a:off x="179512" y="141277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Indicador</a:t>
            </a:r>
          </a:p>
        </p:txBody>
      </p:sp>
      <p:sp>
        <p:nvSpPr>
          <p:cNvPr id="6" name="6 Rectángulo"/>
          <p:cNvSpPr/>
          <p:nvPr/>
        </p:nvSpPr>
        <p:spPr>
          <a:xfrm>
            <a:off x="1979712" y="1364575"/>
            <a:ext cx="5904656" cy="92333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s-ES_tradnl" dirty="0">
                <a:solidFill>
                  <a:prstClr val="white"/>
                </a:solidFill>
              </a:rPr>
              <a:t>MIPYMES apoyadas para la incorporación de TIC que incrementaron sus ventas en relación con el total de MIPYMES que fueron apoyadas con TIC</a:t>
            </a:r>
            <a:endParaRPr lang="es-ES" b="1" dirty="0">
              <a:solidFill>
                <a:prstClr val="white"/>
              </a:solidFill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162880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Nivel: Actividad</a:t>
            </a:r>
          </a:p>
        </p:txBody>
      </p:sp>
      <p:pic>
        <p:nvPicPr>
          <p:cNvPr id="10" name="Picture 9" descr="niño preguntand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08920"/>
            <a:ext cx="1359595" cy="1359595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>
            <a:off x="4716016" y="2276872"/>
            <a:ext cx="648072" cy="36004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19672" y="2682786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Mide el número de MIPYMES apoyadas con acceso a tecnologías de la información y comunicación que incrementaron sus ventas en relación con el total de MIPYMES apoyadas </a:t>
            </a:r>
            <a:r>
              <a:rPr lang="es-MX" dirty="0" smtClean="0">
                <a:solidFill>
                  <a:prstClr val="black"/>
                </a:solidFill>
              </a:rPr>
              <a:t>con proyectos de </a:t>
            </a:r>
            <a:r>
              <a:rPr lang="es-MX" dirty="0">
                <a:solidFill>
                  <a:prstClr val="black"/>
                </a:solidFill>
              </a:rPr>
              <a:t>tecnologías de información y comunicación.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5696" y="4139788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prstClr val="black"/>
                </a:solidFill>
              </a:rPr>
              <a:t>Variables para su medición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763688" y="4653136"/>
          <a:ext cx="6768751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399"/>
                <a:gridCol w="3168352"/>
              </a:tblGrid>
              <a:tr h="38064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1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Variable </a:t>
                      </a:r>
                      <a:endParaRPr lang="es-MX" sz="1400" dirty="0"/>
                    </a:p>
                  </a:txBody>
                  <a:tcPr/>
                </a:tc>
              </a:tr>
              <a:tr h="75087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MIPYMES apoyadas para la incorporación de TIC que incrementaron sus ventas en el período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 smtClean="0"/>
                        <a:t>Total de MIPYMES que fueron apoyadas con TIC en el período</a:t>
                      </a:r>
                      <a:r>
                        <a:rPr lang="es-MX" sz="1400" baseline="0" dirty="0" smtClean="0"/>
                        <a:t> </a:t>
                      </a:r>
                      <a:r>
                        <a:rPr lang="es-MX" sz="1400" dirty="0" smtClean="0"/>
                        <a:t>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dirty="0" smtClean="0"/>
                    </a:p>
                  </a:txBody>
                  <a:tcPr/>
                </a:tc>
              </a:tr>
              <a:tr h="380649">
                <a:tc gridSpan="2">
                  <a:txBody>
                    <a:bodyPr/>
                    <a:lstStyle/>
                    <a:p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Frecuencia: Semestral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941182"/>
            <a:ext cx="87129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prstClr val="black"/>
                </a:solidFill>
              </a:rPr>
              <a:t>Medios de verificación</a:t>
            </a:r>
          </a:p>
          <a:p>
            <a:endParaRPr lang="es-MX" sz="14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arenR"/>
            </a:pPr>
            <a:r>
              <a:rPr lang="es-MX" sz="1400" dirty="0">
                <a:solidFill>
                  <a:prstClr val="black"/>
                </a:solidFill>
              </a:rPr>
              <a:t> MIPYMES beneficiadas de los proyectos apoyados  de las convocatorias: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4.1  Desarrollo de capacidades empresariales para microempresas a través de TIC</a:t>
            </a:r>
            <a:endParaRPr lang="es-MX" sz="1400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1400" dirty="0" smtClean="0">
                <a:solidFill>
                  <a:prstClr val="black"/>
                </a:solidFill>
              </a:rPr>
              <a:t>5.1</a:t>
            </a:r>
            <a:r>
              <a:rPr lang="es-MX" sz="1400" dirty="0">
                <a:solidFill>
                  <a:prstClr val="black"/>
                </a:solidFill>
              </a:rPr>
              <a:t>, Incorporación de Tecnologías de Información y Comunicaciones a las Micro y Pequeñas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MX" sz="1400" dirty="0">
                <a:solidFill>
                  <a:prstClr val="black"/>
                </a:solidFill>
              </a:rPr>
              <a:t>5.2 Formación de capacidades y adopción de tecnologías en las micro y pequeñas empresas del sector industria,  comercio, servicios y turismo  y </a:t>
            </a:r>
          </a:p>
          <a:p>
            <a:pPr marL="342900" indent="-342900"/>
            <a:r>
              <a:rPr lang="es-MX" sz="1400" dirty="0" smtClean="0">
                <a:solidFill>
                  <a:prstClr val="black"/>
                </a:solidFill>
              </a:rPr>
              <a:t>2</a:t>
            </a:r>
            <a:r>
              <a:rPr lang="es-MX" sz="1400" dirty="0">
                <a:solidFill>
                  <a:prstClr val="black"/>
                </a:solidFill>
              </a:rPr>
              <a:t>) MIPYMES beneficiadas </a:t>
            </a:r>
            <a:r>
              <a:rPr lang="es-MX" sz="1400" dirty="0" smtClean="0">
                <a:solidFill>
                  <a:prstClr val="black"/>
                </a:solidFill>
              </a:rPr>
              <a:t>a </a:t>
            </a:r>
            <a:r>
              <a:rPr lang="es-MX" sz="1400" dirty="0">
                <a:solidFill>
                  <a:prstClr val="black"/>
                </a:solidFill>
              </a:rPr>
              <a:t>través de los convenios de coordinación con los estados  </a:t>
            </a:r>
          </a:p>
          <a:p>
            <a:r>
              <a:rPr lang="es-ES_tradnl" sz="1400" dirty="0">
                <a:solidFill>
                  <a:prstClr val="black"/>
                </a:solidFill>
              </a:rPr>
              <a:t>Los resultados de los proyectos aprobados de las convocatorias mencionadas se encuentran disponibles en el link: </a:t>
            </a:r>
            <a:endParaRPr lang="es-MX" sz="1400" dirty="0">
              <a:solidFill>
                <a:prstClr val="black"/>
              </a:solidFill>
            </a:endParaRPr>
          </a:p>
          <a:p>
            <a:r>
              <a:rPr lang="es-ES_tradnl" sz="1400" u="sng" dirty="0" smtClean="0">
                <a:solidFill>
                  <a:prstClr val="black"/>
                </a:solidFill>
                <a:hlinkClick r:id="rId2"/>
              </a:rPr>
              <a:t>https://www.inadem.gob.mx/fondo-nacional-emprendedor/resultados-de-las-convocatorias-2015</a:t>
            </a:r>
            <a:r>
              <a:rPr lang="es-ES_tradnl" sz="1400" u="sng" dirty="0" smtClean="0">
                <a:solidFill>
                  <a:prstClr val="black"/>
                </a:solidFill>
                <a:hlinkClick r:id="rId2"/>
              </a:rPr>
              <a:t>/</a:t>
            </a:r>
            <a:endParaRPr lang="es-ES_tradnl" sz="1400" u="sng" dirty="0" smtClean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3" name="16 Rectángulo"/>
          <p:cNvSpPr/>
          <p:nvPr/>
        </p:nvSpPr>
        <p:spPr>
          <a:xfrm>
            <a:off x="539552" y="1268760"/>
            <a:ext cx="8136904" cy="369332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s-MX" b="1" dirty="0">
                <a:solidFill>
                  <a:prstClr val="white"/>
                </a:solidFill>
              </a:rPr>
              <a:t>Meta 2015 y avance alcanzado</a:t>
            </a:r>
            <a:endParaRPr lang="es-ES" b="1" dirty="0">
              <a:solidFill>
                <a:prstClr val="white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0" y="1628800"/>
          <a:ext cx="8136905" cy="1925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40162"/>
                <a:gridCol w="1728192"/>
                <a:gridCol w="49685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 anual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Avance diciembre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</a:t>
                      </a:r>
                      <a:endParaRPr lang="es-MX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40%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 smtClean="0"/>
                        <a:t>80</a:t>
                      </a:r>
                      <a:r>
                        <a:rPr lang="es-MX" sz="1400" dirty="0" smtClean="0"/>
                        <a:t>%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Las convocatorias 4.1, 5.1, 5.2</a:t>
                      </a:r>
                      <a:r>
                        <a:rPr lang="es-MX" sz="1200" baseline="0" dirty="0" smtClean="0"/>
                        <a:t> y</a:t>
                      </a:r>
                      <a:r>
                        <a:rPr lang="es-MX" sz="1200" dirty="0" smtClean="0"/>
                        <a:t> los proyectos por asignación directa apoyaron 13,929 proyectos, los cuales comprometen beneficiar a 68,525 MIPYMES, de las cuales 54,523 estiman incrementar ventas en un período menor a un año. El enfoque de la convocatoria 4.1 Desarrollo de Capacidades Empresariales para Microempresas a través de Tecnologías de la Información y Comunicación para fomentar las capacidades empresariales de las empresas a través de las TIC que se promovió en 2015 incrementó de manera considerable el número de MIPYMES beneficiadas</a:t>
                      </a:r>
                      <a:endParaRPr lang="es-MX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301</Words>
  <Application>Microsoft Office PowerPoint</Application>
  <PresentationFormat>On-screen Show 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Tema de Office</vt:lpstr>
      <vt:lpstr>Slide 1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Lidia</dc:creator>
  <cp:lastModifiedBy>Lidia</cp:lastModifiedBy>
  <cp:revision>8</cp:revision>
  <dcterms:created xsi:type="dcterms:W3CDTF">2015-09-21T17:24:46Z</dcterms:created>
  <dcterms:modified xsi:type="dcterms:W3CDTF">2016-10-18T00:43:33Z</dcterms:modified>
</cp:coreProperties>
</file>